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1" r:id="rId2"/>
  </p:sldIdLst>
  <p:sldSz cx="6858000" cy="9144000" type="screen4x3"/>
  <p:notesSz cx="9799638" cy="14301788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sz="900" kern="1200">
        <a:solidFill>
          <a:srgbClr val="FFFFFF"/>
        </a:solidFill>
        <a:latin typeface="Calibri" pitchFamily="34" charset="0"/>
        <a:ea typeface="+mn-ea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sz="900" kern="1200">
        <a:solidFill>
          <a:srgbClr val="FFFFFF"/>
        </a:solidFill>
        <a:latin typeface="Calibri" pitchFamily="34" charset="0"/>
        <a:ea typeface="+mn-ea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sz="900" kern="1200">
        <a:solidFill>
          <a:srgbClr val="FFFFFF"/>
        </a:solidFill>
        <a:latin typeface="Calibri" pitchFamily="34" charset="0"/>
        <a:ea typeface="+mn-ea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sz="900" kern="1200">
        <a:solidFill>
          <a:srgbClr val="FFFFFF"/>
        </a:solidFill>
        <a:latin typeface="Calibri" pitchFamily="34" charset="0"/>
        <a:ea typeface="+mn-ea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sz="900" kern="1200">
        <a:solidFill>
          <a:srgbClr val="FFFFFF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rgbClr val="FFFFFF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rgbClr val="FFFFFF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rgbClr val="FFFFFF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rgbClr val="FFFFFF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4660" autoAdjust="0"/>
  </p:normalViewPr>
  <p:slideViewPr>
    <p:cSldViewPr>
      <p:cViewPr>
        <p:scale>
          <a:sx n="150" d="100"/>
          <a:sy n="150" d="100"/>
        </p:scale>
        <p:origin x="-2688" y="-8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4497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3219" tIns="66610" rIns="133219" bIns="66610" numCol="1" anchor="t" anchorCtr="0" compatLnSpc="1">
            <a:prstTxWarp prst="textNoShape">
              <a:avLst/>
            </a:prstTxWarp>
          </a:bodyPr>
          <a:lstStyle>
            <a:lvl1pPr defTabSz="1330325">
              <a:defRPr sz="17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51488" y="0"/>
            <a:ext cx="4246562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3219" tIns="66610" rIns="133219" bIns="66610" numCol="1" anchor="t" anchorCtr="0" compatLnSpc="1">
            <a:prstTxWarp prst="textNoShape">
              <a:avLst/>
            </a:prstTxWarp>
          </a:bodyPr>
          <a:lstStyle>
            <a:lvl1pPr algn="r" defTabSz="1330325">
              <a:defRPr sz="1700"/>
            </a:lvl1pPr>
          </a:lstStyle>
          <a:p>
            <a:pPr>
              <a:defRPr/>
            </a:pPr>
            <a:fld id="{83468696-1385-43A5-A6E4-6B5328A92235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584238"/>
            <a:ext cx="4244975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3219" tIns="66610" rIns="133219" bIns="66610" numCol="1" anchor="b" anchorCtr="0" compatLnSpc="1">
            <a:prstTxWarp prst="textNoShape">
              <a:avLst/>
            </a:prstTxWarp>
          </a:bodyPr>
          <a:lstStyle>
            <a:lvl1pPr defTabSz="1330325">
              <a:defRPr sz="17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51488" y="13584238"/>
            <a:ext cx="4246562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3219" tIns="66610" rIns="133219" bIns="66610" numCol="1" anchor="b" anchorCtr="0" compatLnSpc="1">
            <a:prstTxWarp prst="textNoShape">
              <a:avLst/>
            </a:prstTxWarp>
          </a:bodyPr>
          <a:lstStyle>
            <a:lvl1pPr algn="r" defTabSz="1330325">
              <a:defRPr sz="1700"/>
            </a:lvl1pPr>
          </a:lstStyle>
          <a:p>
            <a:pPr>
              <a:defRPr/>
            </a:pPr>
            <a:fld id="{1FA981E3-6CB8-4CE1-B90E-96E04F4C30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085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F50B1-1723-4105-A067-0DF8CA382E6F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467B8-68A2-4525-AF02-979C354CE2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B53ED-303A-4755-9371-52830F3AEDFA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EC983-3897-44F6-83D1-5111EF9EDE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20BF-CDB4-4012-8FC1-5527D7BF6F65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CA29F-4C20-4AC7-818B-D223DB0A49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42812-1DDF-4A61-AEE3-8704042B377E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CAC52-DD85-4BFF-8F51-1AA57850C5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70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4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43682-F910-49BF-82DB-68B21AB39BE0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22FCF-3F31-4B4B-A77E-BA8CBD3C3F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46D5B-7409-426E-8389-3E2AE335C806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9CCD-A336-4C8E-8DED-89CBBDFD89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20"/>
            <a:ext cx="303014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1" indent="0">
              <a:buNone/>
              <a:defRPr sz="1800" b="1"/>
            </a:lvl3pPr>
            <a:lvl4pPr marL="1371317" indent="0">
              <a:buNone/>
              <a:defRPr sz="1600" b="1"/>
            </a:lvl4pPr>
            <a:lvl5pPr marL="1828423" indent="0">
              <a:buNone/>
              <a:defRPr sz="1600" b="1"/>
            </a:lvl5pPr>
            <a:lvl6pPr marL="2285528" indent="0">
              <a:buNone/>
              <a:defRPr sz="1600" b="1"/>
            </a:lvl6pPr>
            <a:lvl7pPr marL="2742634" indent="0">
              <a:buNone/>
              <a:defRPr sz="1600" b="1"/>
            </a:lvl7pPr>
            <a:lvl8pPr marL="3199740" indent="0">
              <a:buNone/>
              <a:defRPr sz="1600" b="1"/>
            </a:lvl8pPr>
            <a:lvl9pPr marL="365684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20"/>
            <a:ext cx="303133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1" indent="0">
              <a:buNone/>
              <a:defRPr sz="1800" b="1"/>
            </a:lvl3pPr>
            <a:lvl4pPr marL="1371317" indent="0">
              <a:buNone/>
              <a:defRPr sz="1600" b="1"/>
            </a:lvl4pPr>
            <a:lvl5pPr marL="1828423" indent="0">
              <a:buNone/>
              <a:defRPr sz="1600" b="1"/>
            </a:lvl5pPr>
            <a:lvl6pPr marL="2285528" indent="0">
              <a:buNone/>
              <a:defRPr sz="1600" b="1"/>
            </a:lvl6pPr>
            <a:lvl7pPr marL="2742634" indent="0">
              <a:buNone/>
              <a:defRPr sz="1600" b="1"/>
            </a:lvl7pPr>
            <a:lvl8pPr marL="3199740" indent="0">
              <a:buNone/>
              <a:defRPr sz="1600" b="1"/>
            </a:lvl8pPr>
            <a:lvl9pPr marL="365684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38418-5689-4D10-A741-DAF9988743E5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066FD-B48D-4EFA-8D49-455E88E520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4D78F-2947-437E-AAD8-8DBAD8A21B9A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82BCA-323C-44ED-A36C-2393B6DDE5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B3630-51BA-431A-978C-CE1B7BF56336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28644-0F68-48FC-991B-B21E3CE8B1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8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9"/>
            <a:ext cx="3833813" cy="78041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1" indent="0">
              <a:buNone/>
              <a:defRPr sz="1000"/>
            </a:lvl3pPr>
            <a:lvl4pPr marL="1371317" indent="0">
              <a:buNone/>
              <a:defRPr sz="900"/>
            </a:lvl4pPr>
            <a:lvl5pPr marL="1828423" indent="0">
              <a:buNone/>
              <a:defRPr sz="900"/>
            </a:lvl5pPr>
            <a:lvl6pPr marL="2285528" indent="0">
              <a:buNone/>
              <a:defRPr sz="900"/>
            </a:lvl6pPr>
            <a:lvl7pPr marL="2742634" indent="0">
              <a:buNone/>
              <a:defRPr sz="900"/>
            </a:lvl7pPr>
            <a:lvl8pPr marL="3199740" indent="0">
              <a:buNone/>
              <a:defRPr sz="900"/>
            </a:lvl8pPr>
            <a:lvl9pPr marL="365684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B06FC-6344-4C28-870C-6E7858F7A58E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1C862-BCBF-40F6-A199-A6C617F06D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06" indent="0">
              <a:buNone/>
              <a:defRPr sz="2800"/>
            </a:lvl2pPr>
            <a:lvl3pPr marL="914211" indent="0">
              <a:buNone/>
              <a:defRPr sz="2400"/>
            </a:lvl3pPr>
            <a:lvl4pPr marL="1371317" indent="0">
              <a:buNone/>
              <a:defRPr sz="2000"/>
            </a:lvl4pPr>
            <a:lvl5pPr marL="1828423" indent="0">
              <a:buNone/>
              <a:defRPr sz="2000"/>
            </a:lvl5pPr>
            <a:lvl6pPr marL="2285528" indent="0">
              <a:buNone/>
              <a:defRPr sz="2000"/>
            </a:lvl6pPr>
            <a:lvl7pPr marL="2742634" indent="0">
              <a:buNone/>
              <a:defRPr sz="2000"/>
            </a:lvl7pPr>
            <a:lvl8pPr marL="3199740" indent="0">
              <a:buNone/>
              <a:defRPr sz="2000"/>
            </a:lvl8pPr>
            <a:lvl9pPr marL="3656845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1" indent="0">
              <a:buNone/>
              <a:defRPr sz="1000"/>
            </a:lvl3pPr>
            <a:lvl4pPr marL="1371317" indent="0">
              <a:buNone/>
              <a:defRPr sz="900"/>
            </a:lvl4pPr>
            <a:lvl5pPr marL="1828423" indent="0">
              <a:buNone/>
              <a:defRPr sz="900"/>
            </a:lvl5pPr>
            <a:lvl6pPr marL="2285528" indent="0">
              <a:buNone/>
              <a:defRPr sz="900"/>
            </a:lvl6pPr>
            <a:lvl7pPr marL="2742634" indent="0">
              <a:buNone/>
              <a:defRPr sz="900"/>
            </a:lvl7pPr>
            <a:lvl8pPr marL="3199740" indent="0">
              <a:buNone/>
              <a:defRPr sz="900"/>
            </a:lvl8pPr>
            <a:lvl9pPr marL="365684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6BD89-2E62-486C-8C09-E3235CBB4A76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C45C3-95DD-415F-B112-7027A3F995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21" tIns="45711" rIns="91421" bIns="45711" rtlCol="0" anchor="ctr"/>
          <a:lstStyle>
            <a:lvl1pPr algn="l" defTabSz="91421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EE178B-EBE8-4650-AF17-6A537171E9AB}" type="datetimeFigureOut">
              <a:rPr lang="en-GB"/>
              <a:pPr>
                <a:defRPr/>
              </a:pPr>
              <a:t>24/07/2012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21" tIns="45711" rIns="91421" bIns="45711" rtlCol="0" anchor="ctr"/>
          <a:lstStyle>
            <a:lvl1pPr algn="ctr" defTabSz="91421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21" tIns="45711" rIns="91421" bIns="45711" rtlCol="0" anchor="ctr"/>
          <a:lstStyle>
            <a:lvl1pPr algn="r" defTabSz="91421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0679F8-BB82-4368-8A79-A544A8BFBA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81" indent="-228553" algn="l" defTabSz="9142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87" indent="-228553" algn="l" defTabSz="9142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93" indent="-228553" algn="l" defTabSz="9142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98" indent="-228553" algn="l" defTabSz="9142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914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1" algn="l" defTabSz="914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7" algn="l" defTabSz="914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3" algn="l" defTabSz="914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8" algn="l" defTabSz="914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4" algn="l" defTabSz="914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40" algn="l" defTabSz="914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5" algn="l" defTabSz="9142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Rectangle 193"/>
          <p:cNvSpPr/>
          <p:nvPr/>
        </p:nvSpPr>
        <p:spPr>
          <a:xfrm>
            <a:off x="33338" y="3535363"/>
            <a:ext cx="1235075" cy="5207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1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200"/>
          </a:p>
        </p:txBody>
      </p:sp>
      <p:sp>
        <p:nvSpPr>
          <p:cNvPr id="192" name="Rectangle 191"/>
          <p:cNvSpPr/>
          <p:nvPr/>
        </p:nvSpPr>
        <p:spPr>
          <a:xfrm>
            <a:off x="0" y="323850"/>
            <a:ext cx="2608263" cy="36290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1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200"/>
          </a:p>
        </p:txBody>
      </p:sp>
      <p:sp>
        <p:nvSpPr>
          <p:cNvPr id="408" name="Rectangle 407"/>
          <p:cNvSpPr/>
          <p:nvPr/>
        </p:nvSpPr>
        <p:spPr>
          <a:xfrm>
            <a:off x="1268413" y="7092950"/>
            <a:ext cx="3754437" cy="10334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1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200"/>
          </a:p>
        </p:txBody>
      </p:sp>
      <p:sp>
        <p:nvSpPr>
          <p:cNvPr id="63" name="Down Arrow 62"/>
          <p:cNvSpPr/>
          <p:nvPr/>
        </p:nvSpPr>
        <p:spPr>
          <a:xfrm>
            <a:off x="6021288" y="251520"/>
            <a:ext cx="425450" cy="28733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1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200"/>
          </a:p>
        </p:txBody>
      </p:sp>
      <p:sp>
        <p:nvSpPr>
          <p:cNvPr id="264" name="Rectangle 263"/>
          <p:cNvSpPr/>
          <p:nvPr/>
        </p:nvSpPr>
        <p:spPr>
          <a:xfrm>
            <a:off x="1341438" y="3059113"/>
            <a:ext cx="3754437" cy="28082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1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200"/>
          </a:p>
        </p:txBody>
      </p:sp>
      <p:sp>
        <p:nvSpPr>
          <p:cNvPr id="266" name="Rectangle 265"/>
          <p:cNvSpPr/>
          <p:nvPr/>
        </p:nvSpPr>
        <p:spPr>
          <a:xfrm>
            <a:off x="1258888" y="8172450"/>
            <a:ext cx="3754437" cy="9715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1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200"/>
          </a:p>
        </p:txBody>
      </p:sp>
      <p:sp>
        <p:nvSpPr>
          <p:cNvPr id="265" name="Rectangle 264"/>
          <p:cNvSpPr/>
          <p:nvPr/>
        </p:nvSpPr>
        <p:spPr>
          <a:xfrm>
            <a:off x="1341438" y="5867400"/>
            <a:ext cx="3754437" cy="11525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1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200"/>
          </a:p>
        </p:txBody>
      </p:sp>
      <p:sp>
        <p:nvSpPr>
          <p:cNvPr id="4" name="Rectangle 3"/>
          <p:cNvSpPr/>
          <p:nvPr/>
        </p:nvSpPr>
        <p:spPr>
          <a:xfrm>
            <a:off x="5373216" y="611560"/>
            <a:ext cx="1204912" cy="465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1" rIns="91421" bIns="45711"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Advertise project (Elders newsletter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Local libraries)</a:t>
            </a:r>
          </a:p>
        </p:txBody>
      </p:sp>
      <p:sp>
        <p:nvSpPr>
          <p:cNvPr id="14348" name="TextBox 9"/>
          <p:cNvSpPr txBox="1">
            <a:spLocks noChangeArrowheads="1"/>
          </p:cNvSpPr>
          <p:nvPr/>
        </p:nvSpPr>
        <p:spPr bwMode="auto">
          <a:xfrm>
            <a:off x="548680" y="107504"/>
            <a:ext cx="5328592" cy="276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1" tIns="45711" rIns="91421" bIns="45711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</a:rPr>
              <a:t>Ageing Creatively</a:t>
            </a:r>
            <a:r>
              <a:rPr lang="en-GB" sz="1200" b="1" dirty="0" smtClean="0">
                <a:solidFill>
                  <a:schemeClr val="tx1"/>
                </a:solidFill>
              </a:rPr>
              <a:t>: </a:t>
            </a:r>
            <a:r>
              <a:rPr lang="en-GB" sz="1200" b="1" dirty="0">
                <a:solidFill>
                  <a:schemeClr val="tx1"/>
                </a:solidFill>
              </a:rPr>
              <a:t>visual </a:t>
            </a:r>
            <a:r>
              <a:rPr lang="en-GB" sz="1200" b="1" dirty="0" smtClean="0">
                <a:solidFill>
                  <a:schemeClr val="tx1"/>
                </a:solidFill>
              </a:rPr>
              <a:t>schema for Fieldwork, data collection and analysis</a:t>
            </a:r>
            <a:endParaRPr lang="en-GB" sz="1200" b="1" dirty="0">
              <a:solidFill>
                <a:schemeClr val="tx1"/>
              </a:solidFill>
            </a:endParaRP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2781300" y="3851275"/>
            <a:ext cx="1008063" cy="1584325"/>
          </a:xfrm>
          <a:prstGeom prst="rect">
            <a:avLst/>
          </a:prstGeom>
          <a:solidFill>
            <a:schemeClr val="folHlink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/>
          <a:p>
            <a:pPr algn="ctr"/>
            <a:r>
              <a:rPr lang="en-GB" dirty="0"/>
              <a:t>Programme: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Taster session</a:t>
            </a:r>
          </a:p>
          <a:p>
            <a:pPr algn="ctr"/>
            <a:r>
              <a:rPr lang="en-GB" sz="800" i="1" dirty="0"/>
              <a:t>(Stage </a:t>
            </a:r>
            <a:r>
              <a:rPr lang="en-GB" sz="800" i="1" dirty="0" smtClean="0"/>
              <a:t>2 </a:t>
            </a:r>
            <a:r>
              <a:rPr lang="en-GB" sz="800" i="1" dirty="0"/>
              <a:t>consent</a:t>
            </a:r>
            <a:r>
              <a:rPr lang="en-GB" sz="800" dirty="0"/>
              <a:t>)</a:t>
            </a:r>
          </a:p>
          <a:p>
            <a:pPr algn="ctr"/>
            <a:r>
              <a:rPr lang="en-GB" dirty="0"/>
              <a:t>&amp;</a:t>
            </a:r>
          </a:p>
          <a:p>
            <a:pPr algn="ctr"/>
            <a:r>
              <a:rPr lang="en-GB" dirty="0"/>
              <a:t>10 sessions</a:t>
            </a:r>
          </a:p>
        </p:txBody>
      </p:sp>
      <p:sp>
        <p:nvSpPr>
          <p:cNvPr id="14351" name="Rectangle 38"/>
          <p:cNvSpPr>
            <a:spLocks noChangeArrowheads="1"/>
          </p:cNvSpPr>
          <p:nvPr/>
        </p:nvSpPr>
        <p:spPr bwMode="auto">
          <a:xfrm>
            <a:off x="3860800" y="3851275"/>
            <a:ext cx="1081088" cy="1512888"/>
          </a:xfrm>
          <a:prstGeom prst="rect">
            <a:avLst/>
          </a:prstGeom>
          <a:solidFill>
            <a:srgbClr val="CC99FF"/>
          </a:solidFill>
          <a:ln w="25400" algn="ctr">
            <a:solidFill>
              <a:srgbClr val="B9CDE5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/>
          <a:p>
            <a:pPr algn="ctr"/>
            <a:r>
              <a:rPr lang="en-GB"/>
              <a:t>Participants reflections:</a:t>
            </a:r>
          </a:p>
          <a:p>
            <a:pPr algn="ctr"/>
            <a:r>
              <a:rPr lang="en-GB" sz="800"/>
              <a:t>-refreshment time</a:t>
            </a:r>
          </a:p>
          <a:p>
            <a:pPr algn="ctr"/>
            <a:r>
              <a:rPr lang="en-GB" sz="800"/>
              <a:t>- Personal diaries or blog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633640" y="1953825"/>
            <a:ext cx="1518296" cy="917874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1" rIns="91421" bIns="45711" anchor="ctr"/>
          <a:lstStyle/>
          <a:p>
            <a:pPr algn="ctr"/>
            <a:endParaRPr lang="en-GB" b="1" dirty="0">
              <a:solidFill>
                <a:srgbClr val="FFFFFF"/>
              </a:solidFill>
            </a:endParaRPr>
          </a:p>
          <a:p>
            <a:pPr algn="ctr"/>
            <a:r>
              <a:rPr lang="en-GB" dirty="0">
                <a:solidFill>
                  <a:srgbClr val="FFFFFF"/>
                </a:solidFill>
              </a:rPr>
              <a:t>Research team contact Participants with information leaflet, questionnaire, consent form</a:t>
            </a:r>
          </a:p>
          <a:p>
            <a:pPr algn="ctr"/>
            <a:r>
              <a:rPr lang="en-GB" dirty="0">
                <a:solidFill>
                  <a:srgbClr val="FFFFFF"/>
                </a:solidFill>
              </a:rPr>
              <a:t>(</a:t>
            </a:r>
            <a:r>
              <a:rPr lang="en-GB" sz="800" i="1" dirty="0">
                <a:solidFill>
                  <a:srgbClr val="FFFFFF"/>
                </a:solidFill>
              </a:rPr>
              <a:t>stage </a:t>
            </a:r>
            <a:r>
              <a:rPr lang="en-GB" sz="800" i="1" dirty="0" smtClean="0">
                <a:solidFill>
                  <a:srgbClr val="FFFFFF"/>
                </a:solidFill>
              </a:rPr>
              <a:t>1 </a:t>
            </a:r>
            <a:r>
              <a:rPr lang="en-GB" sz="800" i="1" dirty="0">
                <a:solidFill>
                  <a:srgbClr val="FFFFFF"/>
                </a:solidFill>
              </a:rPr>
              <a:t>consent</a:t>
            </a:r>
            <a:r>
              <a:rPr lang="en-GB"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005263" y="5148263"/>
            <a:ext cx="935037" cy="2159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>
              <a:defRPr/>
            </a:pPr>
            <a:r>
              <a:rPr lang="en-GB">
                <a:solidFill>
                  <a:srgbClr val="FFFFFF"/>
                </a:solidFill>
              </a:rPr>
              <a:t>Performance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557338" y="6156325"/>
            <a:ext cx="868362" cy="5794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1 Group facilitator session</a:t>
            </a:r>
          </a:p>
        </p:txBody>
      </p:sp>
      <p:sp>
        <p:nvSpPr>
          <p:cNvPr id="14359" name="Rectangle 59"/>
          <p:cNvSpPr>
            <a:spLocks noChangeArrowheads="1"/>
          </p:cNvSpPr>
          <p:nvPr/>
        </p:nvSpPr>
        <p:spPr bwMode="auto">
          <a:xfrm>
            <a:off x="5445125" y="3348038"/>
            <a:ext cx="925513" cy="644525"/>
          </a:xfrm>
          <a:prstGeom prst="rect">
            <a:avLst/>
          </a:prstGeom>
          <a:solidFill>
            <a:schemeClr val="accent1"/>
          </a:solidFill>
          <a:ln w="25400" algn="ctr">
            <a:solidFill>
              <a:srgbClr val="FFFF00"/>
            </a:solidFill>
            <a:miter lim="800000"/>
            <a:headEnd/>
            <a:tailEnd/>
          </a:ln>
        </p:spPr>
        <p:txBody>
          <a:bodyPr lIns="91421" tIns="45711" rIns="91421" bIns="45711" anchor="ctr"/>
          <a:lstStyle/>
          <a:p>
            <a:pPr algn="ctr"/>
            <a:r>
              <a:rPr lang="en-GB"/>
              <a:t>Pre workshop Individual</a:t>
            </a:r>
          </a:p>
          <a:p>
            <a:pPr algn="ctr"/>
            <a:r>
              <a:rPr lang="en-GB"/>
              <a:t>Questionnaire (phone)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3644900" y="8388350"/>
            <a:ext cx="1173163" cy="5175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>
              <a:defRPr/>
            </a:pPr>
            <a:r>
              <a:rPr lang="en-GB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1916113" y="7380288"/>
            <a:ext cx="1711325" cy="57626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Participant Symposium: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all participants/facilitators: </a:t>
            </a:r>
            <a:r>
              <a:rPr lang="en-GB" sz="800">
                <a:solidFill>
                  <a:srgbClr val="FFFFFF"/>
                </a:solidFill>
              </a:rPr>
              <a:t>Present initial findings to , discuss, validate &amp; expand</a:t>
            </a:r>
            <a:r>
              <a:rPr lang="en-GB">
                <a:solidFill>
                  <a:srgbClr val="FFFFFF"/>
                </a:solidFill>
              </a:rPr>
              <a:t>’   </a:t>
            </a:r>
          </a:p>
        </p:txBody>
      </p:sp>
      <p:cxnSp>
        <p:nvCxnSpPr>
          <p:cNvPr id="14362" name="Straight Arrow Connector 166"/>
          <p:cNvCxnSpPr>
            <a:cxnSpLocks noChangeShapeType="1"/>
            <a:stCxn id="51" idx="2"/>
          </p:cNvCxnSpPr>
          <p:nvPr/>
        </p:nvCxnSpPr>
        <p:spPr bwMode="auto">
          <a:xfrm flipH="1">
            <a:off x="3429000" y="5376863"/>
            <a:ext cx="1044575" cy="971550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4363" name="Rectangle 173"/>
          <p:cNvSpPr>
            <a:spLocks noChangeArrowheads="1"/>
          </p:cNvSpPr>
          <p:nvPr/>
        </p:nvSpPr>
        <p:spPr bwMode="auto">
          <a:xfrm>
            <a:off x="5445125" y="5076825"/>
            <a:ext cx="941388" cy="1008063"/>
          </a:xfrm>
          <a:prstGeom prst="rect">
            <a:avLst/>
          </a:prstGeom>
          <a:solidFill>
            <a:schemeClr val="accent1"/>
          </a:solidFill>
          <a:ln w="25400" algn="ctr">
            <a:solidFill>
              <a:srgbClr val="FFFF00"/>
            </a:solidFill>
            <a:miter lim="800000"/>
            <a:headEnd/>
            <a:tailEnd/>
          </a:ln>
        </p:spPr>
        <p:txBody>
          <a:bodyPr lIns="91421" tIns="45711" rIns="91421" bIns="45711" anchor="ctr"/>
          <a:lstStyle/>
          <a:p>
            <a:pPr algn="ctr"/>
            <a:r>
              <a:rPr lang="en-GB"/>
              <a:t>Post workshop Individual</a:t>
            </a:r>
          </a:p>
          <a:p>
            <a:pPr algn="ctr"/>
            <a:r>
              <a:rPr lang="en-GB"/>
              <a:t>Questionnaires</a:t>
            </a:r>
          </a:p>
          <a:p>
            <a:pPr algn="ctr"/>
            <a:endParaRPr lang="en-GB"/>
          </a:p>
        </p:txBody>
      </p:sp>
      <p:sp>
        <p:nvSpPr>
          <p:cNvPr id="14365" name="TextBox 242"/>
          <p:cNvSpPr txBox="1">
            <a:spLocks noChangeArrowheads="1"/>
          </p:cNvSpPr>
          <p:nvPr/>
        </p:nvSpPr>
        <p:spPr bwMode="auto">
          <a:xfrm>
            <a:off x="1484313" y="3419475"/>
            <a:ext cx="7080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chemeClr val="tx1"/>
                </a:solidFill>
              </a:rPr>
              <a:t>1-10 weeks</a:t>
            </a:r>
          </a:p>
          <a:p>
            <a:r>
              <a:rPr lang="en-GB">
                <a:solidFill>
                  <a:schemeClr val="tx1"/>
                </a:solidFill>
              </a:rPr>
              <a:t>(Sept-Dec)</a:t>
            </a:r>
          </a:p>
        </p:txBody>
      </p:sp>
      <p:sp>
        <p:nvSpPr>
          <p:cNvPr id="252" name="Down Arrow 251"/>
          <p:cNvSpPr/>
          <p:nvPr/>
        </p:nvSpPr>
        <p:spPr>
          <a:xfrm>
            <a:off x="1196975" y="3635375"/>
            <a:ext cx="193675" cy="5240338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1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200" dirty="0"/>
          </a:p>
        </p:txBody>
      </p:sp>
      <p:sp>
        <p:nvSpPr>
          <p:cNvPr id="14367" name="TextBox 252"/>
          <p:cNvSpPr txBox="1">
            <a:spLocks noChangeArrowheads="1"/>
          </p:cNvSpPr>
          <p:nvPr/>
        </p:nvSpPr>
        <p:spPr bwMode="auto">
          <a:xfrm>
            <a:off x="1709738" y="3952875"/>
            <a:ext cx="2095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GB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368" name="TextBox 254"/>
          <p:cNvSpPr txBox="1">
            <a:spLocks noChangeArrowheads="1"/>
          </p:cNvSpPr>
          <p:nvPr/>
        </p:nvSpPr>
        <p:spPr bwMode="auto">
          <a:xfrm>
            <a:off x="1370013" y="8872538"/>
            <a:ext cx="115252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Final month of study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781300" y="6084888"/>
            <a:ext cx="1008063" cy="71913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6 Group discussions</a:t>
            </a:r>
          </a:p>
          <a:p>
            <a:pPr algn="ctr"/>
            <a:r>
              <a:rPr lang="en-GB">
                <a:solidFill>
                  <a:srgbClr val="FFFFFF"/>
                </a:solidFill>
              </a:rPr>
              <a:t> </a:t>
            </a:r>
          </a:p>
        </p:txBody>
      </p:sp>
      <p:cxnSp>
        <p:nvCxnSpPr>
          <p:cNvPr id="14374" name="Elbow Connector 255"/>
          <p:cNvCxnSpPr>
            <a:cxnSpLocks noChangeShapeType="1"/>
          </p:cNvCxnSpPr>
          <p:nvPr/>
        </p:nvCxnSpPr>
        <p:spPr bwMode="auto">
          <a:xfrm rot="10800000">
            <a:off x="536575" y="709613"/>
            <a:ext cx="300038" cy="2244725"/>
          </a:xfrm>
          <a:prstGeom prst="bentConnector3">
            <a:avLst>
              <a:gd name="adj1" fmla="val 171958"/>
            </a:avLst>
          </a:prstGeom>
          <a:noFill/>
          <a:ln w="9525" algn="ctr">
            <a:solidFill>
              <a:srgbClr val="4A7EBB"/>
            </a:solidFill>
            <a:miter lim="800000"/>
            <a:headEnd/>
            <a:tailEnd type="arrow" w="med" len="med"/>
          </a:ln>
        </p:spPr>
      </p:cxnSp>
      <p:cxnSp>
        <p:nvCxnSpPr>
          <p:cNvPr id="14375" name="Elbow Connector 132"/>
          <p:cNvCxnSpPr>
            <a:cxnSpLocks noChangeShapeType="1"/>
          </p:cNvCxnSpPr>
          <p:nvPr/>
        </p:nvCxnSpPr>
        <p:spPr bwMode="auto">
          <a:xfrm rot="10800000">
            <a:off x="536575" y="1074738"/>
            <a:ext cx="300038" cy="1879600"/>
          </a:xfrm>
          <a:prstGeom prst="bentConnector3">
            <a:avLst>
              <a:gd name="adj1" fmla="val 171958"/>
            </a:avLst>
          </a:prstGeom>
          <a:noFill/>
          <a:ln w="9525" algn="ctr">
            <a:solidFill>
              <a:srgbClr val="4A7EBB"/>
            </a:solidFill>
            <a:miter lim="800000"/>
            <a:headEnd/>
            <a:tailEnd type="arrow" w="med" len="med"/>
          </a:ln>
        </p:spPr>
      </p:cxnSp>
      <p:cxnSp>
        <p:nvCxnSpPr>
          <p:cNvPr id="14376" name="Elbow Connector 141"/>
          <p:cNvCxnSpPr>
            <a:cxnSpLocks noChangeShapeType="1"/>
          </p:cNvCxnSpPr>
          <p:nvPr/>
        </p:nvCxnSpPr>
        <p:spPr bwMode="auto">
          <a:xfrm rot="10800000">
            <a:off x="536575" y="1547813"/>
            <a:ext cx="300038" cy="1406525"/>
          </a:xfrm>
          <a:prstGeom prst="bentConnector3">
            <a:avLst>
              <a:gd name="adj1" fmla="val 171958"/>
            </a:avLst>
          </a:prstGeom>
          <a:noFill/>
          <a:ln w="9525" algn="ctr">
            <a:solidFill>
              <a:srgbClr val="4A7EBB"/>
            </a:solidFill>
            <a:miter lim="800000"/>
            <a:headEnd/>
            <a:tailEnd type="arrow" w="med" len="med"/>
          </a:ln>
        </p:spPr>
      </p:cxnSp>
      <p:sp>
        <p:nvSpPr>
          <p:cNvPr id="14377" name="Rectangle 292"/>
          <p:cNvSpPr>
            <a:spLocks noChangeArrowheads="1"/>
          </p:cNvSpPr>
          <p:nvPr/>
        </p:nvSpPr>
        <p:spPr bwMode="auto">
          <a:xfrm>
            <a:off x="188913" y="4211638"/>
            <a:ext cx="885825" cy="1081087"/>
          </a:xfrm>
          <a:prstGeom prst="rect">
            <a:avLst/>
          </a:prstGeom>
          <a:solidFill>
            <a:schemeClr val="accent1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lIns="91421" tIns="45711" rIns="91421" bIns="45711" anchor="ctr"/>
          <a:lstStyle/>
          <a:p>
            <a:pPr algn="ctr"/>
            <a:r>
              <a:rPr lang="en-GB"/>
              <a:t>Weekly Team meetings  to reflect on process and adjust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188913" y="6011863"/>
            <a:ext cx="885825" cy="2524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1" rIns="91421" bIns="45711" anchor="ctr"/>
          <a:lstStyle/>
          <a:p>
            <a:pPr algn="ctr">
              <a:defRPr/>
            </a:pPr>
            <a:r>
              <a:rPr lang="en-GB" dirty="0"/>
              <a:t>Weekly Team meetings: analysis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5084763" y="7524750"/>
            <a:ext cx="1773237" cy="5349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1" rIns="91421" bIns="45711" anchor="ctr"/>
          <a:lstStyle/>
          <a:p>
            <a:pPr algn="ctr">
              <a:defRPr/>
            </a:pPr>
            <a:r>
              <a:rPr lang="en-GB">
                <a:solidFill>
                  <a:srgbClr val="FFFFFF"/>
                </a:solidFill>
              </a:rPr>
              <a:t>‘Exit strategy’: all participants provided information on follow up courses</a:t>
            </a:r>
          </a:p>
        </p:txBody>
      </p:sp>
      <p:cxnSp>
        <p:nvCxnSpPr>
          <p:cNvPr id="107" name="Straight Arrow Connector 106"/>
          <p:cNvCxnSpPr>
            <a:stCxn id="14377" idx="2"/>
          </p:cNvCxnSpPr>
          <p:nvPr/>
        </p:nvCxnSpPr>
        <p:spPr>
          <a:xfrm flipH="1">
            <a:off x="631825" y="5292725"/>
            <a:ext cx="0" cy="574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endCxn id="295" idx="0"/>
          </p:cNvCxnSpPr>
          <p:nvPr/>
        </p:nvCxnSpPr>
        <p:spPr>
          <a:xfrm flipH="1" flipV="1">
            <a:off x="631825" y="6011863"/>
            <a:ext cx="0" cy="784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83" name="TextBox 401"/>
          <p:cNvSpPr txBox="1">
            <a:spLocks noChangeArrowheads="1"/>
          </p:cNvSpPr>
          <p:nvPr/>
        </p:nvSpPr>
        <p:spPr bwMode="auto">
          <a:xfrm>
            <a:off x="2349500" y="3348038"/>
            <a:ext cx="9001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1" tIns="45711" rIns="91421" bIns="45711">
            <a:spAutoFit/>
          </a:bodyPr>
          <a:lstStyle/>
          <a:p>
            <a:r>
              <a:rPr lang="en-GB" sz="1200" b="1">
                <a:solidFill>
                  <a:schemeClr val="tx1"/>
                </a:solidFill>
              </a:rPr>
              <a:t>Workshops</a:t>
            </a:r>
          </a:p>
        </p:txBody>
      </p:sp>
      <p:cxnSp>
        <p:nvCxnSpPr>
          <p:cNvPr id="14384" name="Elbow Connector 165"/>
          <p:cNvCxnSpPr>
            <a:cxnSpLocks noChangeShapeType="1"/>
            <a:endCxn id="14377" idx="0"/>
          </p:cNvCxnSpPr>
          <p:nvPr/>
        </p:nvCxnSpPr>
        <p:spPr bwMode="auto">
          <a:xfrm rot="10800000" flipV="1">
            <a:off x="631825" y="2954338"/>
            <a:ext cx="204788" cy="1244600"/>
          </a:xfrm>
          <a:prstGeom prst="bentConnector2">
            <a:avLst/>
          </a:prstGeom>
          <a:noFill/>
          <a:ln w="9525" algn="ctr">
            <a:solidFill>
              <a:srgbClr val="4A7EBB"/>
            </a:solidFill>
            <a:miter lim="800000"/>
            <a:headEnd/>
            <a:tailEnd type="arrow" w="med" len="med"/>
          </a:ln>
        </p:spPr>
      </p:cxnSp>
      <p:sp>
        <p:nvSpPr>
          <p:cNvPr id="14385" name="TextBox 188"/>
          <p:cNvSpPr txBox="1">
            <a:spLocks noChangeArrowheads="1"/>
          </p:cNvSpPr>
          <p:nvPr/>
        </p:nvSpPr>
        <p:spPr bwMode="auto">
          <a:xfrm>
            <a:off x="476672" y="755576"/>
            <a:ext cx="14938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1" tIns="45711" rIns="91421" bIns="45711">
            <a:spAutoFit/>
          </a:bodyPr>
          <a:lstStyle/>
          <a:p>
            <a:r>
              <a:rPr lang="en-GB" sz="1200" dirty="0">
                <a:solidFill>
                  <a:schemeClr val="tx1"/>
                </a:solidFill>
              </a:rPr>
              <a:t>Designing workshops</a:t>
            </a:r>
          </a:p>
        </p:txBody>
      </p:sp>
      <p:cxnSp>
        <p:nvCxnSpPr>
          <p:cNvPr id="14386" name="Straight Arrow Connector 214"/>
          <p:cNvCxnSpPr>
            <a:cxnSpLocks noChangeShapeType="1"/>
          </p:cNvCxnSpPr>
          <p:nvPr/>
        </p:nvCxnSpPr>
        <p:spPr bwMode="auto">
          <a:xfrm flipH="1">
            <a:off x="2924175" y="5219700"/>
            <a:ext cx="288925" cy="102393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prstDash val="sysDash"/>
            <a:round/>
            <a:headEnd/>
            <a:tailEnd type="arrow" w="med" len="med"/>
          </a:ln>
        </p:spPr>
      </p:cxnSp>
      <p:cxnSp>
        <p:nvCxnSpPr>
          <p:cNvPr id="288" name="Straight Arrow Connector 287"/>
          <p:cNvCxnSpPr>
            <a:endCxn id="130" idx="0"/>
          </p:cNvCxnSpPr>
          <p:nvPr/>
        </p:nvCxnSpPr>
        <p:spPr>
          <a:xfrm>
            <a:off x="3521075" y="8048625"/>
            <a:ext cx="711200" cy="339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90" name="Rectangle 38"/>
          <p:cNvSpPr>
            <a:spLocks noChangeArrowheads="1"/>
          </p:cNvSpPr>
          <p:nvPr/>
        </p:nvSpPr>
        <p:spPr bwMode="auto">
          <a:xfrm>
            <a:off x="1412875" y="3851275"/>
            <a:ext cx="1223963" cy="1512888"/>
          </a:xfrm>
          <a:prstGeom prst="rect">
            <a:avLst/>
          </a:prstGeom>
          <a:solidFill>
            <a:srgbClr val="CC99FF"/>
          </a:solidFill>
          <a:ln w="25400" algn="ctr">
            <a:solidFill>
              <a:srgbClr val="B9CDE5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/>
          <a:p>
            <a:pPr algn="ctr"/>
            <a:r>
              <a:rPr lang="en-GB"/>
              <a:t>Facilitators reflections:</a:t>
            </a:r>
          </a:p>
          <a:p>
            <a:pPr algn="ctr"/>
            <a:r>
              <a:rPr lang="en-GB"/>
              <a:t>-</a:t>
            </a:r>
            <a:r>
              <a:rPr lang="en-GB" sz="800"/>
              <a:t>weekly post workshop</a:t>
            </a:r>
            <a:r>
              <a:rPr lang="en-GB"/>
              <a:t> </a:t>
            </a:r>
          </a:p>
        </p:txBody>
      </p:sp>
      <p:sp>
        <p:nvSpPr>
          <p:cNvPr id="14394" name="TextBox 188"/>
          <p:cNvSpPr txBox="1">
            <a:spLocks noChangeArrowheads="1"/>
          </p:cNvSpPr>
          <p:nvPr/>
        </p:nvSpPr>
        <p:spPr bwMode="auto">
          <a:xfrm>
            <a:off x="0" y="3276600"/>
            <a:ext cx="13223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1" rIns="91421" bIns="45711">
            <a:spAutoFit/>
          </a:bodyPr>
          <a:lstStyle/>
          <a:p>
            <a:pPr algn="ctr"/>
            <a:r>
              <a:rPr lang="en-GB" sz="1200" b="1" i="1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14395" name="Line 80"/>
          <p:cNvSpPr>
            <a:spLocks noChangeShapeType="1"/>
          </p:cNvSpPr>
          <p:nvPr/>
        </p:nvSpPr>
        <p:spPr bwMode="auto">
          <a:xfrm flipH="1">
            <a:off x="908050" y="4716463"/>
            <a:ext cx="792163" cy="142875"/>
          </a:xfrm>
          <a:prstGeom prst="line">
            <a:avLst/>
          </a:prstGeom>
          <a:noFill/>
          <a:ln w="25400">
            <a:solidFill>
              <a:srgbClr val="385D8A"/>
            </a:solidFill>
            <a:round/>
            <a:headEnd/>
            <a:tailEnd type="triangle" w="med" len="med"/>
          </a:ln>
        </p:spPr>
        <p:txBody>
          <a:bodyPr lIns="128016" tIns="64008" rIns="128016" bIns="64008" anchor="ctr"/>
          <a:lstStyle/>
          <a:p>
            <a:endParaRPr lang="en-US"/>
          </a:p>
        </p:txBody>
      </p:sp>
      <p:sp>
        <p:nvSpPr>
          <p:cNvPr id="14396" name="Line 81"/>
          <p:cNvSpPr>
            <a:spLocks noChangeShapeType="1"/>
          </p:cNvSpPr>
          <p:nvPr/>
        </p:nvSpPr>
        <p:spPr bwMode="auto">
          <a:xfrm flipV="1">
            <a:off x="1125538" y="5076825"/>
            <a:ext cx="1655762" cy="142875"/>
          </a:xfrm>
          <a:prstGeom prst="line">
            <a:avLst/>
          </a:prstGeom>
          <a:noFill/>
          <a:ln w="25400">
            <a:solidFill>
              <a:srgbClr val="385D8A"/>
            </a:solidFill>
            <a:round/>
            <a:headEnd/>
            <a:tailEnd type="triangle" w="med" len="med"/>
          </a:ln>
        </p:spPr>
        <p:txBody>
          <a:bodyPr lIns="128016" tIns="64008" rIns="128016" bIns="64008" anchor="ctr"/>
          <a:lstStyle/>
          <a:p>
            <a:endParaRPr lang="en-US"/>
          </a:p>
        </p:txBody>
      </p:sp>
      <p:sp>
        <p:nvSpPr>
          <p:cNvPr id="14397" name="TextBox 401"/>
          <p:cNvSpPr txBox="1">
            <a:spLocks noChangeArrowheads="1"/>
          </p:cNvSpPr>
          <p:nvPr/>
        </p:nvSpPr>
        <p:spPr bwMode="auto">
          <a:xfrm>
            <a:off x="1412875" y="5867400"/>
            <a:ext cx="1223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1" rIns="91421" bIns="45711">
            <a:spAutoFit/>
          </a:bodyPr>
          <a:lstStyle/>
          <a:p>
            <a:r>
              <a:rPr lang="en-GB" sz="800" b="1" i="1">
                <a:solidFill>
                  <a:schemeClr val="tx1"/>
                </a:solidFill>
              </a:rPr>
              <a:t>Post Workshops (immediate) Jan</a:t>
            </a:r>
          </a:p>
        </p:txBody>
      </p:sp>
      <p:cxnSp>
        <p:nvCxnSpPr>
          <p:cNvPr id="14398" name="Straight Arrow Connector 78"/>
          <p:cNvCxnSpPr>
            <a:cxnSpLocks noChangeShapeType="1"/>
            <a:endCxn id="14397" idx="2"/>
          </p:cNvCxnSpPr>
          <p:nvPr/>
        </p:nvCxnSpPr>
        <p:spPr bwMode="auto">
          <a:xfrm>
            <a:off x="1990725" y="4929188"/>
            <a:ext cx="34925" cy="1274762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prstDash val="sysDash"/>
            <a:round/>
            <a:headEnd/>
            <a:tailEnd type="arrow" w="med" len="med"/>
          </a:ln>
        </p:spPr>
      </p:cxnSp>
      <p:sp>
        <p:nvSpPr>
          <p:cNvPr id="14399" name="Line 80"/>
          <p:cNvSpPr>
            <a:spLocks noChangeShapeType="1"/>
          </p:cNvSpPr>
          <p:nvPr/>
        </p:nvSpPr>
        <p:spPr bwMode="auto">
          <a:xfrm flipH="1" flipV="1">
            <a:off x="1052513" y="6443663"/>
            <a:ext cx="504825" cy="0"/>
          </a:xfrm>
          <a:prstGeom prst="line">
            <a:avLst/>
          </a:prstGeom>
          <a:noFill/>
          <a:ln w="25400">
            <a:solidFill>
              <a:srgbClr val="385D8A"/>
            </a:solidFill>
            <a:round/>
            <a:headEnd/>
            <a:tailEnd type="triangle" w="med" len="med"/>
          </a:ln>
        </p:spPr>
        <p:txBody>
          <a:bodyPr lIns="128016" tIns="64008" rIns="128016" bIns="64008" anchor="ctr"/>
          <a:lstStyle/>
          <a:p>
            <a:endParaRPr lang="en-US"/>
          </a:p>
        </p:txBody>
      </p:sp>
      <p:sp>
        <p:nvSpPr>
          <p:cNvPr id="14400" name="TextBox 401"/>
          <p:cNvSpPr txBox="1">
            <a:spLocks noChangeArrowheads="1"/>
          </p:cNvSpPr>
          <p:nvPr/>
        </p:nvSpPr>
        <p:spPr bwMode="auto">
          <a:xfrm>
            <a:off x="1341438" y="7092950"/>
            <a:ext cx="12239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1" rIns="91421" bIns="45711">
            <a:spAutoFit/>
          </a:bodyPr>
          <a:lstStyle/>
          <a:p>
            <a:r>
              <a:rPr lang="en-GB" sz="800" b="1" i="1">
                <a:solidFill>
                  <a:schemeClr val="tx1"/>
                </a:solidFill>
              </a:rPr>
              <a:t>Post Workshops)</a:t>
            </a:r>
          </a:p>
          <a:p>
            <a:r>
              <a:rPr lang="en-GB" sz="800" b="1" i="1">
                <a:solidFill>
                  <a:schemeClr val="tx1"/>
                </a:solidFill>
              </a:rPr>
              <a:t>(feb- march 2013</a:t>
            </a:r>
          </a:p>
        </p:txBody>
      </p:sp>
      <p:cxnSp>
        <p:nvCxnSpPr>
          <p:cNvPr id="14401" name="Straight Arrow Connector 153"/>
          <p:cNvCxnSpPr>
            <a:cxnSpLocks noChangeShapeType="1"/>
          </p:cNvCxnSpPr>
          <p:nvPr/>
        </p:nvCxnSpPr>
        <p:spPr bwMode="auto">
          <a:xfrm>
            <a:off x="1125538" y="7596188"/>
            <a:ext cx="790575" cy="71437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4402" name="Line 80"/>
          <p:cNvSpPr>
            <a:spLocks noChangeShapeType="1"/>
          </p:cNvSpPr>
          <p:nvPr/>
        </p:nvSpPr>
        <p:spPr bwMode="auto">
          <a:xfrm>
            <a:off x="4005263" y="2700338"/>
            <a:ext cx="15113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03" name="Line 81"/>
          <p:cNvSpPr>
            <a:spLocks noChangeShapeType="1"/>
          </p:cNvSpPr>
          <p:nvPr/>
        </p:nvSpPr>
        <p:spPr bwMode="auto">
          <a:xfrm flipH="1">
            <a:off x="3357563" y="2987675"/>
            <a:ext cx="503237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06" name="Line 84"/>
          <p:cNvSpPr>
            <a:spLocks noChangeShapeType="1"/>
          </p:cNvSpPr>
          <p:nvPr/>
        </p:nvSpPr>
        <p:spPr bwMode="auto">
          <a:xfrm>
            <a:off x="4868863" y="4716463"/>
            <a:ext cx="5762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07" name="TextBox 17"/>
          <p:cNvSpPr txBox="1">
            <a:spLocks noChangeArrowheads="1"/>
          </p:cNvSpPr>
          <p:nvPr/>
        </p:nvSpPr>
        <p:spPr bwMode="auto">
          <a:xfrm>
            <a:off x="3645024" y="8316416"/>
            <a:ext cx="12242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 Narrow"/>
                <a:cs typeface="Arial Narrow"/>
              </a:rPr>
              <a:t>Research seminar (presenting findings/draft final report)</a:t>
            </a:r>
          </a:p>
        </p:txBody>
      </p:sp>
      <p:sp>
        <p:nvSpPr>
          <p:cNvPr id="14412" name="Line 80"/>
          <p:cNvSpPr>
            <a:spLocks noChangeShapeType="1"/>
          </p:cNvSpPr>
          <p:nvPr/>
        </p:nvSpPr>
        <p:spPr bwMode="auto">
          <a:xfrm flipH="1">
            <a:off x="1052513" y="6732588"/>
            <a:ext cx="1728787" cy="71437"/>
          </a:xfrm>
          <a:prstGeom prst="line">
            <a:avLst/>
          </a:prstGeom>
          <a:noFill/>
          <a:ln w="25400">
            <a:solidFill>
              <a:srgbClr val="385D8A"/>
            </a:solidFill>
            <a:round/>
            <a:headEnd/>
            <a:tailEnd type="triangle" w="med" len="med"/>
          </a:ln>
        </p:spPr>
        <p:txBody>
          <a:bodyPr lIns="128016" tIns="64008" rIns="128016" bIns="64008" anchor="ctr"/>
          <a:lstStyle/>
          <a:p>
            <a:endParaRPr lang="en-US"/>
          </a:p>
        </p:txBody>
      </p:sp>
      <p:sp>
        <p:nvSpPr>
          <p:cNvPr id="14415" name="Line 81"/>
          <p:cNvSpPr>
            <a:spLocks noChangeShapeType="1"/>
          </p:cNvSpPr>
          <p:nvPr/>
        </p:nvSpPr>
        <p:spPr bwMode="auto">
          <a:xfrm>
            <a:off x="3716338" y="6732588"/>
            <a:ext cx="187325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16" name="Line 81"/>
          <p:cNvSpPr>
            <a:spLocks noChangeShapeType="1"/>
          </p:cNvSpPr>
          <p:nvPr/>
        </p:nvSpPr>
        <p:spPr bwMode="auto">
          <a:xfrm flipH="1">
            <a:off x="3141663" y="6804025"/>
            <a:ext cx="7143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17" name="Line 81"/>
          <p:cNvSpPr>
            <a:spLocks noChangeShapeType="1"/>
          </p:cNvSpPr>
          <p:nvPr/>
        </p:nvSpPr>
        <p:spPr bwMode="auto">
          <a:xfrm>
            <a:off x="2276475" y="6732588"/>
            <a:ext cx="360363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18" name="Rectangle 38"/>
          <p:cNvSpPr>
            <a:spLocks noChangeArrowheads="1"/>
          </p:cNvSpPr>
          <p:nvPr/>
        </p:nvSpPr>
        <p:spPr bwMode="auto">
          <a:xfrm>
            <a:off x="4077072" y="827584"/>
            <a:ext cx="1152525" cy="935038"/>
          </a:xfrm>
          <a:prstGeom prst="rect">
            <a:avLst/>
          </a:prstGeom>
          <a:solidFill>
            <a:srgbClr val="0000FF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/>
          <a:p>
            <a:pPr algn="ctr"/>
            <a:r>
              <a:rPr lang="en-GB" sz="700" dirty="0"/>
              <a:t>Interested individuals respond to flyer provide contact </a:t>
            </a:r>
            <a:r>
              <a:rPr lang="en-GB" sz="700" dirty="0" smtClean="0"/>
              <a:t>details</a:t>
            </a:r>
            <a:endParaRPr lang="en-GB" sz="700" dirty="0"/>
          </a:p>
        </p:txBody>
      </p:sp>
      <p:sp>
        <p:nvSpPr>
          <p:cNvPr id="14419" name="Line 80"/>
          <p:cNvSpPr>
            <a:spLocks noChangeShapeType="1"/>
          </p:cNvSpPr>
          <p:nvPr/>
        </p:nvSpPr>
        <p:spPr bwMode="auto">
          <a:xfrm flipH="1">
            <a:off x="3933825" y="1547813"/>
            <a:ext cx="3603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20" name="Line 80"/>
          <p:cNvSpPr>
            <a:spLocks noChangeShapeType="1"/>
          </p:cNvSpPr>
          <p:nvPr/>
        </p:nvSpPr>
        <p:spPr bwMode="auto">
          <a:xfrm flipH="1">
            <a:off x="4941888" y="755650"/>
            <a:ext cx="64928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22" name="Line 81"/>
          <p:cNvSpPr>
            <a:spLocks noChangeShapeType="1"/>
          </p:cNvSpPr>
          <p:nvPr/>
        </p:nvSpPr>
        <p:spPr bwMode="auto">
          <a:xfrm>
            <a:off x="3789363" y="4067175"/>
            <a:ext cx="2159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4424" name="Straight Arrow Connector 78"/>
          <p:cNvCxnSpPr>
            <a:cxnSpLocks noChangeShapeType="1"/>
          </p:cNvCxnSpPr>
          <p:nvPr/>
        </p:nvCxnSpPr>
        <p:spPr bwMode="auto">
          <a:xfrm flipH="1">
            <a:off x="620713" y="5580063"/>
            <a:ext cx="4800600" cy="417512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prstDash val="sysDash"/>
            <a:round/>
            <a:headEnd/>
            <a:tailEnd type="arrow" w="med" len="med"/>
          </a:ln>
        </p:spPr>
      </p:cxnSp>
      <p:cxnSp>
        <p:nvCxnSpPr>
          <p:cNvPr id="14425" name="Straight Arrow Connector 78"/>
          <p:cNvCxnSpPr>
            <a:cxnSpLocks noChangeShapeType="1"/>
            <a:endCxn id="14363" idx="0"/>
          </p:cNvCxnSpPr>
          <p:nvPr/>
        </p:nvCxnSpPr>
        <p:spPr bwMode="auto">
          <a:xfrm flipH="1">
            <a:off x="5916613" y="3995738"/>
            <a:ext cx="63500" cy="1068387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prstDash val="sysDash"/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2342</TotalTime>
  <Words>184</Words>
  <Application>Microsoft Macintosh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BUCKINGHAM Susan</dc:creator>
  <cp:lastModifiedBy>Fionagh Thomson</cp:lastModifiedBy>
  <cp:revision>170</cp:revision>
  <cp:lastPrinted>2012-04-20T09:01:03Z</cp:lastPrinted>
  <dcterms:created xsi:type="dcterms:W3CDTF">2012-01-04T15:45:40Z</dcterms:created>
  <dcterms:modified xsi:type="dcterms:W3CDTF">2012-07-24T10:12:18Z</dcterms:modified>
</cp:coreProperties>
</file>